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8" d="100"/>
          <a:sy n="78" d="100"/>
        </p:scale>
        <p:origin x="806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E1BFE-80E4-8E9A-3DC4-398A1107B8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142875-BE6B-45F9-2FA1-3D44408D17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3A64F-78B9-C337-EFFF-238A389A5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13BD7-4339-68D0-9E4C-B0F42F8FC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71687-7416-437B-EB4B-4D27BBE7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1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66A7D-5080-B498-09C0-542CFE090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10A8DC-41DC-D4D3-0A2F-54AD10E39E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48AF0-2305-4212-28C4-D473971EE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F0194-8D25-7152-288B-1C0DBA33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C0B789-757D-D084-65D2-B14480722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047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D98721-1528-A6C5-05CD-E75B7D1B66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E760A-0FE8-AC82-1F65-F639E2B75C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6CFD7-6056-538D-4E42-F3BE2BBD5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341DD-1DD4-2DD3-6500-828515EB9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7C97F-4981-98A4-BAF0-2C0AB11AE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30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56CD5-A74E-A112-A418-51BE8A38B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6F47C-A814-D9BE-C27E-AD295753A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67307-0DDA-0DE2-18F6-725883781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C7DCE-F4B0-37C9-4C1D-28DE09B61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A8947-9F23-3D2D-6FCD-D7549A15D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573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98EBF-0AA7-FD1E-7606-B01A79847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B8673-EFB6-1A30-6FE3-DABC693B8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51D37-857E-F6BA-7147-5C8FD0C2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6DCE2-F0E6-022E-1C13-92BB39C1C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7A8D8-FADB-E39F-6C3D-AD6EE64F8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330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BCAFC-6BA5-ECC1-C2AC-643ED8D16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82CE4-C842-5B07-C504-000375338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AE114C-02DE-9463-C0BC-E3DF89B2A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DD066-5C6B-C858-8DF9-E497F543E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71AF9-5624-DA0A-ED6B-2952EF72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66779-D9FA-268C-F899-F7DFC799C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4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020A4-74D1-8BAB-E267-B0CAA33D1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008BC-064B-8833-8D40-290CCF747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E62E6D-0304-F167-3492-29DAE016A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96D23E-1188-255F-E01F-388B685E49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9981B-055A-3D3B-DED3-258A15F823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34A53D-7585-BB56-01B3-C77B6BEEE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A93DED-2A7D-0DAA-85DF-D72AB6F16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D742A5-63B6-D8F2-42C6-69DE88A5A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60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A0EFF-533F-058A-AC91-F79FF55E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3735B0-06BB-4E67-426B-D485B4CFF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CF092A-0014-1D1D-2766-418D9CAE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14323-44D8-2981-15A4-35EDA221F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97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A77C81-83CD-2CFB-AD38-24D10F4B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35CE3D-3ABD-4A03-403F-BEFBAD25F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D025A-62B8-73EA-E73F-A5B33F17D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78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C0619-1B0F-7A0A-6E04-385FF7FD0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605E2-60A0-CEB2-48DB-7BE126D91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98F969-DA4E-3627-7F44-5AFA45384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AE8DE-44C7-4B70-0754-239BEC785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819F08-F67C-6F90-30F9-EDF7A14E9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B6E29E-B86F-E43F-748C-E53D9D6CC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192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490E0-CF33-9EC2-37C1-A49DB5752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DB1103-F70C-FFD8-FA0B-BF0D49AAA6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5BD1B9-DEBD-C823-20EF-0E97B5464B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1FDC1C-8B26-4522-D33F-CB72662C0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AAB839-66AF-14C6-9FBE-93D69FEAB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B705BB-5A07-8887-9AEB-74A2317DB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415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0B41C8-D5FE-D5BD-9972-B834E1E43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A84DE-D660-66FC-FC53-BFC0FE38C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68DCB-3566-B76E-FA17-66D29BDC95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1567CB-0022-4BF8-BC0C-A559DA359908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5690C8-0CFB-B8B4-6DB1-7D9772A0AE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D891BF-857A-7D06-5134-CB769A22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4E8DF-4E48-4F1F-83E3-E0AC8DC11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46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203EF55-5E37-2E08-1E34-9B6BF00F6A96}"/>
              </a:ext>
            </a:extLst>
          </p:cNvPr>
          <p:cNvSpPr/>
          <p:nvPr/>
        </p:nvSpPr>
        <p:spPr>
          <a:xfrm>
            <a:off x="5383161" y="1820504"/>
            <a:ext cx="3686175" cy="3295650"/>
          </a:xfrm>
          <a:custGeom>
            <a:avLst/>
            <a:gdLst>
              <a:gd name="connsiteX0" fmla="*/ 0 w 3686175"/>
              <a:gd name="connsiteY0" fmla="*/ 0 h 3295650"/>
              <a:gd name="connsiteX1" fmla="*/ 0 w 3686175"/>
              <a:gd name="connsiteY1" fmla="*/ 3295650 h 3295650"/>
              <a:gd name="connsiteX2" fmla="*/ 3686175 w 3686175"/>
              <a:gd name="connsiteY2" fmla="*/ 3295650 h 3295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86175" h="3295650">
                <a:moveTo>
                  <a:pt x="0" y="0"/>
                </a:moveTo>
                <a:lnTo>
                  <a:pt x="0" y="3295650"/>
                </a:lnTo>
                <a:lnTo>
                  <a:pt x="3686175" y="329565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EE4EAD-AD3E-A4EB-0FCB-7F934EFEC902}"/>
              </a:ext>
            </a:extLst>
          </p:cNvPr>
          <p:cNvCxnSpPr/>
          <p:nvPr/>
        </p:nvCxnSpPr>
        <p:spPr>
          <a:xfrm>
            <a:off x="5630811" y="3696929"/>
            <a:ext cx="1595437" cy="4476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3A8271-B4C8-05B0-B7DE-853B4F1C2033}"/>
              </a:ext>
            </a:extLst>
          </p:cNvPr>
          <p:cNvCxnSpPr/>
          <p:nvPr/>
        </p:nvCxnSpPr>
        <p:spPr>
          <a:xfrm flipV="1">
            <a:off x="7226248" y="3696929"/>
            <a:ext cx="1576388" cy="4476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DCB3621-E44A-1449-B3AF-8BB3F2AC857F}"/>
              </a:ext>
            </a:extLst>
          </p:cNvPr>
          <p:cNvSpPr txBox="1"/>
          <p:nvPr/>
        </p:nvSpPr>
        <p:spPr>
          <a:xfrm>
            <a:off x="5692723" y="3920766"/>
            <a:ext cx="110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Roll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8C2041-6AA8-7679-7E20-9E4F8BDE2504}"/>
              </a:ext>
            </a:extLst>
          </p:cNvPr>
          <p:cNvCxnSpPr>
            <a:cxnSpLocks/>
          </p:cNvCxnSpPr>
          <p:nvPr/>
        </p:nvCxnSpPr>
        <p:spPr>
          <a:xfrm flipV="1">
            <a:off x="7226248" y="3315929"/>
            <a:ext cx="185738" cy="828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0DEEB2C-D196-4ECD-1CD2-3163F72FD5F9}"/>
              </a:ext>
            </a:extLst>
          </p:cNvPr>
          <p:cNvCxnSpPr/>
          <p:nvPr/>
        </p:nvCxnSpPr>
        <p:spPr>
          <a:xfrm flipV="1">
            <a:off x="7411986" y="2411053"/>
            <a:ext cx="1357313" cy="9048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4F6CBC-1063-0A47-66F7-A83B66B2050D}"/>
              </a:ext>
            </a:extLst>
          </p:cNvPr>
          <p:cNvCxnSpPr/>
          <p:nvPr/>
        </p:nvCxnSpPr>
        <p:spPr>
          <a:xfrm flipH="1" flipV="1">
            <a:off x="6983361" y="3315928"/>
            <a:ext cx="242887" cy="8286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FA0048F-23D8-06B8-AAFC-E60A0EB6DC1E}"/>
              </a:ext>
            </a:extLst>
          </p:cNvPr>
          <p:cNvCxnSpPr/>
          <p:nvPr/>
        </p:nvCxnSpPr>
        <p:spPr>
          <a:xfrm flipH="1" flipV="1">
            <a:off x="5821311" y="2411053"/>
            <a:ext cx="1162050" cy="9048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A7DC233-D69D-290E-6F48-23185859CC83}"/>
              </a:ext>
            </a:extLst>
          </p:cNvPr>
          <p:cNvSpPr txBox="1"/>
          <p:nvPr/>
        </p:nvSpPr>
        <p:spPr>
          <a:xfrm>
            <a:off x="8802636" y="2087887"/>
            <a:ext cx="1209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Yaw and pitch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B5FABA9-C101-4DDC-DD56-43FAAE4486AD}"/>
              </a:ext>
            </a:extLst>
          </p:cNvPr>
          <p:cNvSpPr txBox="1"/>
          <p:nvPr/>
        </p:nvSpPr>
        <p:spPr>
          <a:xfrm>
            <a:off x="6397574" y="5127822"/>
            <a:ext cx="2088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Angle of Rotation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A58ED65-E3F1-4A3F-804D-EB4B250BBCAD}"/>
              </a:ext>
            </a:extLst>
          </p:cNvPr>
          <p:cNvSpPr txBox="1"/>
          <p:nvPr/>
        </p:nvSpPr>
        <p:spPr>
          <a:xfrm rot="16200000">
            <a:off x="4212657" y="29360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Reaction Time</a:t>
            </a:r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D40189FA-AEFE-820E-6B6C-651DCDEEE4FB}"/>
              </a:ext>
            </a:extLst>
          </p:cNvPr>
          <p:cNvSpPr/>
          <p:nvPr/>
        </p:nvSpPr>
        <p:spPr>
          <a:xfrm>
            <a:off x="7554861" y="3315928"/>
            <a:ext cx="285750" cy="828675"/>
          </a:xfrm>
          <a:prstGeom prst="rightBrac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A4F14F-7A90-0FA3-20DE-C21BD76EA15E}"/>
              </a:ext>
            </a:extLst>
          </p:cNvPr>
          <p:cNvSpPr txBox="1"/>
          <p:nvPr/>
        </p:nvSpPr>
        <p:spPr>
          <a:xfrm>
            <a:off x="8031111" y="3582629"/>
            <a:ext cx="2638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Time needed to perform allocentric frame shift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5F7CA7A-AA86-F498-0430-24DB4B788826}"/>
              </a:ext>
            </a:extLst>
          </p:cNvPr>
          <p:cNvSpPr txBox="1"/>
          <p:nvPr/>
        </p:nvSpPr>
        <p:spPr>
          <a:xfrm>
            <a:off x="1323061" y="1330769"/>
            <a:ext cx="282923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Front facing face does not need allocentric frame shift, so same reaction time as Roll.</a:t>
            </a:r>
          </a:p>
          <a:p>
            <a:endParaRPr lang="en-US" dirty="0"/>
          </a:p>
          <a:p>
            <a:r>
              <a:rPr lang="en-US" dirty="0"/>
              <a:t>Only after first yaw angle will allocentric frame shift be required.</a:t>
            </a:r>
          </a:p>
          <a:p>
            <a:endParaRPr lang="en-US" dirty="0"/>
          </a:p>
          <a:p>
            <a:r>
              <a:rPr lang="en-US" dirty="0"/>
              <a:t>If the face is located at the same place, the same frame shift will be used for all yaw angles, leading to a vertical translation of the data.</a:t>
            </a:r>
          </a:p>
        </p:txBody>
      </p:sp>
    </p:spTree>
    <p:extLst>
      <p:ext uri="{BB962C8B-B14F-4D97-AF65-F5344CB8AC3E}">
        <p14:creationId xmlns:p14="http://schemas.microsoft.com/office/powerpoint/2010/main" val="1977797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person, indoor, black, white&#10;&#10;Description automatically generated">
            <a:extLst>
              <a:ext uri="{FF2B5EF4-FFF2-40B4-BE49-F238E27FC236}">
                <a16:creationId xmlns:a16="http://schemas.microsoft.com/office/drawing/2014/main" id="{E01B35FD-8C6A-1FB5-42E5-11CC5073E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001" y="729213"/>
            <a:ext cx="1622687" cy="162268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061EEE3-5B6B-8BA3-476F-CBB98BAE546D}"/>
              </a:ext>
            </a:extLst>
          </p:cNvPr>
          <p:cNvCxnSpPr>
            <a:cxnSpLocks/>
          </p:cNvCxnSpPr>
          <p:nvPr/>
        </p:nvCxnSpPr>
        <p:spPr>
          <a:xfrm>
            <a:off x="2426344" y="467033"/>
            <a:ext cx="0" cy="22108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9D3A426-2845-D9F7-07EC-F416B1BAA520}"/>
              </a:ext>
            </a:extLst>
          </p:cNvPr>
          <p:cNvCxnSpPr/>
          <p:nvPr/>
        </p:nvCxnSpPr>
        <p:spPr>
          <a:xfrm>
            <a:off x="1159728" y="1540556"/>
            <a:ext cx="25226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picture containing person, indoor, black, white&#10;&#10;Description automatically generated">
            <a:extLst>
              <a:ext uri="{FF2B5EF4-FFF2-40B4-BE49-F238E27FC236}">
                <a16:creationId xmlns:a16="http://schemas.microsoft.com/office/drawing/2014/main" id="{C1444114-BDD6-715A-22ED-045AFE8B9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277" y="3684271"/>
            <a:ext cx="1622687" cy="162268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7A290E8-2087-A129-A82D-8090BB913665}"/>
              </a:ext>
            </a:extLst>
          </p:cNvPr>
          <p:cNvCxnSpPr>
            <a:cxnSpLocks/>
          </p:cNvCxnSpPr>
          <p:nvPr/>
        </p:nvCxnSpPr>
        <p:spPr>
          <a:xfrm>
            <a:off x="3302928" y="3422091"/>
            <a:ext cx="0" cy="22108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7386DBB-D7BB-2A0C-9AF8-54BBCAACEBEB}"/>
              </a:ext>
            </a:extLst>
          </p:cNvPr>
          <p:cNvCxnSpPr/>
          <p:nvPr/>
        </p:nvCxnSpPr>
        <p:spPr>
          <a:xfrm>
            <a:off x="2036312" y="4495614"/>
            <a:ext cx="25226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9474B28-5D05-B6F8-6544-D33A3C852398}"/>
              </a:ext>
            </a:extLst>
          </p:cNvPr>
          <p:cNvCxnSpPr>
            <a:cxnSpLocks/>
          </p:cNvCxnSpPr>
          <p:nvPr/>
        </p:nvCxnSpPr>
        <p:spPr>
          <a:xfrm>
            <a:off x="9224411" y="3390204"/>
            <a:ext cx="0" cy="22108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D04B28A-FC51-B2D5-C1E2-263771F2C26B}"/>
              </a:ext>
            </a:extLst>
          </p:cNvPr>
          <p:cNvCxnSpPr/>
          <p:nvPr/>
        </p:nvCxnSpPr>
        <p:spPr>
          <a:xfrm>
            <a:off x="7957795" y="4463727"/>
            <a:ext cx="25226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4CEC483-F06D-8DC1-F38A-5C1489156751}"/>
              </a:ext>
            </a:extLst>
          </p:cNvPr>
          <p:cNvCxnSpPr/>
          <p:nvPr/>
        </p:nvCxnSpPr>
        <p:spPr>
          <a:xfrm flipH="1">
            <a:off x="2599424" y="4495614"/>
            <a:ext cx="699739" cy="13569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F2EC826-6650-36CE-9D1A-1E89F30F6B17}"/>
              </a:ext>
            </a:extLst>
          </p:cNvPr>
          <p:cNvCxnSpPr/>
          <p:nvPr/>
        </p:nvCxnSpPr>
        <p:spPr>
          <a:xfrm flipH="1">
            <a:off x="1726605" y="1572444"/>
            <a:ext cx="699739" cy="13569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Eye Cartoon Clip Art - Transparent Background Eye Clipart, HD Png Download  , Transparent Png Image - PNGitem">
            <a:extLst>
              <a:ext uri="{FF2B5EF4-FFF2-40B4-BE49-F238E27FC236}">
                <a16:creationId xmlns:a16="http://schemas.microsoft.com/office/drawing/2014/main" id="{A2D5FFBC-6C8A-A339-2443-A9F4D0BDE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56" y="2918277"/>
            <a:ext cx="562890" cy="303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Eye Cartoon Clip Art - Transparent Background Eye Clipart, HD Png Download  , Transparent Png Image - PNGitem">
            <a:extLst>
              <a:ext uri="{FF2B5EF4-FFF2-40B4-BE49-F238E27FC236}">
                <a16:creationId xmlns:a16="http://schemas.microsoft.com/office/drawing/2014/main" id="{7947F3AA-1502-1018-502E-BA8BA12F8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731" y="5878899"/>
            <a:ext cx="653385" cy="352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CF04FEB-13D1-47EC-4A8C-74629DC10A73}"/>
              </a:ext>
            </a:extLst>
          </p:cNvPr>
          <p:cNvCxnSpPr>
            <a:cxnSpLocks/>
          </p:cNvCxnSpPr>
          <p:nvPr/>
        </p:nvCxnSpPr>
        <p:spPr>
          <a:xfrm flipV="1">
            <a:off x="2691764" y="4501179"/>
            <a:ext cx="3202857" cy="137215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CEEA65E-88AC-57B1-300F-0CB9230B6BA4}"/>
              </a:ext>
            </a:extLst>
          </p:cNvPr>
          <p:cNvCxnSpPr/>
          <p:nvPr/>
        </p:nvCxnSpPr>
        <p:spPr>
          <a:xfrm flipH="1">
            <a:off x="422787" y="1572444"/>
            <a:ext cx="1998242" cy="10310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Arc 30">
            <a:extLst>
              <a:ext uri="{FF2B5EF4-FFF2-40B4-BE49-F238E27FC236}">
                <a16:creationId xmlns:a16="http://schemas.microsoft.com/office/drawing/2014/main" id="{7D1FDF91-227F-BBE8-C916-4849436840F5}"/>
              </a:ext>
            </a:extLst>
          </p:cNvPr>
          <p:cNvSpPr/>
          <p:nvPr/>
        </p:nvSpPr>
        <p:spPr>
          <a:xfrm>
            <a:off x="2484674" y="4870218"/>
            <a:ext cx="1356849" cy="924232"/>
          </a:xfrm>
          <a:prstGeom prst="arc">
            <a:avLst/>
          </a:prstGeom>
          <a:ln>
            <a:solidFill>
              <a:srgbClr val="7030A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 descr="A picture containing indoor, person, white, black&#10;&#10;Description automatically generated">
            <a:extLst>
              <a:ext uri="{FF2B5EF4-FFF2-40B4-BE49-F238E27FC236}">
                <a16:creationId xmlns:a16="http://schemas.microsoft.com/office/drawing/2014/main" id="{F71EB8BE-3C8B-F3C9-BE73-81E14A1366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243" y="3595963"/>
            <a:ext cx="1799302" cy="1799302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DD2D2B9-8680-9557-EDBE-16009B0A1A6C}"/>
              </a:ext>
            </a:extLst>
          </p:cNvPr>
          <p:cNvCxnSpPr>
            <a:cxnSpLocks/>
          </p:cNvCxnSpPr>
          <p:nvPr/>
        </p:nvCxnSpPr>
        <p:spPr>
          <a:xfrm flipH="1">
            <a:off x="8513711" y="4999899"/>
            <a:ext cx="432126" cy="83799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2" descr="Eye Cartoon Clip Art - Transparent Background Eye Clipart, HD Png Download  , Transparent Png Image - PNGitem">
            <a:extLst>
              <a:ext uri="{FF2B5EF4-FFF2-40B4-BE49-F238E27FC236}">
                <a16:creationId xmlns:a16="http://schemas.microsoft.com/office/drawing/2014/main" id="{2DC89CE2-FAC4-164F-DDF6-67999E386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7018" y="5864218"/>
            <a:ext cx="653385" cy="352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E111F6B-EC7B-5EAB-75D9-70B2528A2AA6}"/>
              </a:ext>
            </a:extLst>
          </p:cNvPr>
          <p:cNvCxnSpPr/>
          <p:nvPr/>
        </p:nvCxnSpPr>
        <p:spPr>
          <a:xfrm flipH="1">
            <a:off x="8607155" y="4512394"/>
            <a:ext cx="699739" cy="1356962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D471AC77-A1A4-B1A2-D8CB-CFC910938724}"/>
              </a:ext>
            </a:extLst>
          </p:cNvPr>
          <p:cNvSpPr txBox="1"/>
          <p:nvPr/>
        </p:nvSpPr>
        <p:spPr>
          <a:xfrm>
            <a:off x="4461790" y="588407"/>
            <a:ext cx="66584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Because our brain has 2 systems, a cartesian system for translations and a log-polar system for rotation, yaw could be a cartesian translation (simply eccentricity) followed a rotation along the yaw axis in the log-polar system (simply egocentric yaw). Because horizontal translation would increase the radius to the eye, the scale can be adjusted in opposite axis of the log polar system.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DB4DD30-5F40-CF8C-D0C8-B61697A871B8}"/>
              </a:ext>
            </a:extLst>
          </p:cNvPr>
          <p:cNvCxnSpPr/>
          <p:nvPr/>
        </p:nvCxnSpPr>
        <p:spPr>
          <a:xfrm>
            <a:off x="3135696" y="1120877"/>
            <a:ext cx="8047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353C749-F092-F878-22FE-5F234EAF1560}"/>
              </a:ext>
            </a:extLst>
          </p:cNvPr>
          <p:cNvCxnSpPr>
            <a:cxnSpLocks/>
          </p:cNvCxnSpPr>
          <p:nvPr/>
        </p:nvCxnSpPr>
        <p:spPr>
          <a:xfrm flipV="1">
            <a:off x="8945837" y="4463727"/>
            <a:ext cx="272749" cy="54919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7847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061EEE3-5B6B-8BA3-476F-CBB98BAE546D}"/>
              </a:ext>
            </a:extLst>
          </p:cNvPr>
          <p:cNvCxnSpPr>
            <a:cxnSpLocks/>
          </p:cNvCxnSpPr>
          <p:nvPr/>
        </p:nvCxnSpPr>
        <p:spPr>
          <a:xfrm>
            <a:off x="2426344" y="467033"/>
            <a:ext cx="0" cy="22108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9D3A426-2845-D9F7-07EC-F416B1BAA520}"/>
              </a:ext>
            </a:extLst>
          </p:cNvPr>
          <p:cNvCxnSpPr/>
          <p:nvPr/>
        </p:nvCxnSpPr>
        <p:spPr>
          <a:xfrm>
            <a:off x="1159728" y="1540556"/>
            <a:ext cx="25226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7A290E8-2087-A129-A82D-8090BB913665}"/>
              </a:ext>
            </a:extLst>
          </p:cNvPr>
          <p:cNvCxnSpPr>
            <a:cxnSpLocks/>
          </p:cNvCxnSpPr>
          <p:nvPr/>
        </p:nvCxnSpPr>
        <p:spPr>
          <a:xfrm>
            <a:off x="2402589" y="3488227"/>
            <a:ext cx="0" cy="22108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7386DBB-D7BB-2A0C-9AF8-54BBCAACEBEB}"/>
              </a:ext>
            </a:extLst>
          </p:cNvPr>
          <p:cNvCxnSpPr/>
          <p:nvPr/>
        </p:nvCxnSpPr>
        <p:spPr>
          <a:xfrm>
            <a:off x="1135973" y="4561750"/>
            <a:ext cx="25226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4CEC483-F06D-8DC1-F38A-5C1489156751}"/>
              </a:ext>
            </a:extLst>
          </p:cNvPr>
          <p:cNvCxnSpPr/>
          <p:nvPr/>
        </p:nvCxnSpPr>
        <p:spPr>
          <a:xfrm flipH="1">
            <a:off x="1699085" y="4561750"/>
            <a:ext cx="699739" cy="13569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F2EC826-6650-36CE-9D1A-1E89F30F6B17}"/>
              </a:ext>
            </a:extLst>
          </p:cNvPr>
          <p:cNvCxnSpPr/>
          <p:nvPr/>
        </p:nvCxnSpPr>
        <p:spPr>
          <a:xfrm flipH="1">
            <a:off x="1726605" y="1572444"/>
            <a:ext cx="699739" cy="13569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Eye Cartoon Clip Art - Transparent Background Eye Clipart, HD Png Download  , Transparent Png Image - PNGitem">
            <a:extLst>
              <a:ext uri="{FF2B5EF4-FFF2-40B4-BE49-F238E27FC236}">
                <a16:creationId xmlns:a16="http://schemas.microsoft.com/office/drawing/2014/main" id="{A2D5FFBC-6C8A-A339-2443-A9F4D0BDE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56" y="2918277"/>
            <a:ext cx="562890" cy="303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Eye Cartoon Clip Art - Transparent Background Eye Clipart, HD Png Download  , Transparent Png Image - PNGitem">
            <a:extLst>
              <a:ext uri="{FF2B5EF4-FFF2-40B4-BE49-F238E27FC236}">
                <a16:creationId xmlns:a16="http://schemas.microsoft.com/office/drawing/2014/main" id="{7947F3AA-1502-1018-502E-BA8BA12F8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392" y="5945035"/>
            <a:ext cx="653385" cy="352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CEEA65E-88AC-57B1-300F-0CB9230B6BA4}"/>
              </a:ext>
            </a:extLst>
          </p:cNvPr>
          <p:cNvCxnSpPr>
            <a:cxnSpLocks/>
          </p:cNvCxnSpPr>
          <p:nvPr/>
        </p:nvCxnSpPr>
        <p:spPr>
          <a:xfrm flipH="1">
            <a:off x="928394" y="1315083"/>
            <a:ext cx="15754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D471AC77-A1A4-B1A2-D8CB-CFC910938724}"/>
              </a:ext>
            </a:extLst>
          </p:cNvPr>
          <p:cNvSpPr txBox="1"/>
          <p:nvPr/>
        </p:nvSpPr>
        <p:spPr>
          <a:xfrm>
            <a:off x="8050279" y="484307"/>
            <a:ext cx="34940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90 degrees would result in infinite horizontal cartesian translation if only 1 step and then a 90 degrees log-polar yaw translation.</a:t>
            </a:r>
          </a:p>
          <a:p>
            <a:r>
              <a:rPr lang="en-US" dirty="0"/>
              <a:t>However, if smaller steps, face will slowly be rotated towards center.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DB4DD30-5F40-CF8C-D0C8-B61697A871B8}"/>
              </a:ext>
            </a:extLst>
          </p:cNvPr>
          <p:cNvCxnSpPr/>
          <p:nvPr/>
        </p:nvCxnSpPr>
        <p:spPr>
          <a:xfrm>
            <a:off x="2807381" y="1091380"/>
            <a:ext cx="8047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close up of a statue&#10;&#10;Description automatically generated with low confidence">
            <a:extLst>
              <a:ext uri="{FF2B5EF4-FFF2-40B4-BE49-F238E27FC236}">
                <a16:creationId xmlns:a16="http://schemas.microsoft.com/office/drawing/2014/main" id="{F15A76BA-81A4-0798-21E5-4EEEF2BDB8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154" y="728284"/>
            <a:ext cx="1414308" cy="1414308"/>
          </a:xfrm>
          <a:prstGeom prst="rect">
            <a:avLst/>
          </a:prstGeom>
        </p:spPr>
      </p:pic>
      <p:pic>
        <p:nvPicPr>
          <p:cNvPr id="25" name="Picture 24" descr="A close up of a statue&#10;&#10;Description automatically generated with low confidence">
            <a:extLst>
              <a:ext uri="{FF2B5EF4-FFF2-40B4-BE49-F238E27FC236}">
                <a16:creationId xmlns:a16="http://schemas.microsoft.com/office/drawing/2014/main" id="{848D5187-47AB-3BE8-0DCC-EF9C7A3221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381" y="3705091"/>
            <a:ext cx="1414308" cy="14143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27F332-9EEB-012C-7F91-FBF9A0F8D06E}"/>
              </a:ext>
            </a:extLst>
          </p:cNvPr>
          <p:cNvSpPr txBox="1"/>
          <p:nvPr/>
        </p:nvSpPr>
        <p:spPr>
          <a:xfrm>
            <a:off x="2693074" y="284963"/>
            <a:ext cx="2295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 distance (infinitesimally small)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CD1C587-5DA8-F81E-29EB-7246302321FC}"/>
              </a:ext>
            </a:extLst>
          </p:cNvPr>
          <p:cNvCxnSpPr>
            <a:cxnSpLocks/>
          </p:cNvCxnSpPr>
          <p:nvPr/>
        </p:nvCxnSpPr>
        <p:spPr>
          <a:xfrm>
            <a:off x="6218057" y="508980"/>
            <a:ext cx="0" cy="22108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27FDE93-6C6A-BB3C-EF20-281450B7B961}"/>
              </a:ext>
            </a:extLst>
          </p:cNvPr>
          <p:cNvCxnSpPr/>
          <p:nvPr/>
        </p:nvCxnSpPr>
        <p:spPr>
          <a:xfrm>
            <a:off x="4951441" y="1582503"/>
            <a:ext cx="25226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4059081-E712-DC64-98A0-F7DD2A3B83A2}"/>
              </a:ext>
            </a:extLst>
          </p:cNvPr>
          <p:cNvCxnSpPr/>
          <p:nvPr/>
        </p:nvCxnSpPr>
        <p:spPr>
          <a:xfrm flipH="1">
            <a:off x="5514553" y="1582503"/>
            <a:ext cx="699739" cy="13569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2" descr="Eye Cartoon Clip Art - Transparent Background Eye Clipart, HD Png Download  , Transparent Png Image - PNGitem">
            <a:extLst>
              <a:ext uri="{FF2B5EF4-FFF2-40B4-BE49-F238E27FC236}">
                <a16:creationId xmlns:a16="http://schemas.microsoft.com/office/drawing/2014/main" id="{1D4AF4C6-5C2C-BD2B-32EB-58AD7C387E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7860" y="2965788"/>
            <a:ext cx="653385" cy="352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1036F6F-598D-2556-D2D4-D882B02052EB}"/>
              </a:ext>
            </a:extLst>
          </p:cNvPr>
          <p:cNvCxnSpPr>
            <a:cxnSpLocks/>
          </p:cNvCxnSpPr>
          <p:nvPr/>
        </p:nvCxnSpPr>
        <p:spPr>
          <a:xfrm flipH="1">
            <a:off x="1865752" y="4293036"/>
            <a:ext cx="15216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693AC4A-199A-6963-5DC5-E44352D1FA6E}"/>
              </a:ext>
            </a:extLst>
          </p:cNvPr>
          <p:cNvCxnSpPr>
            <a:cxnSpLocks/>
          </p:cNvCxnSpPr>
          <p:nvPr/>
        </p:nvCxnSpPr>
        <p:spPr>
          <a:xfrm flipH="1">
            <a:off x="4779650" y="1367922"/>
            <a:ext cx="1271515" cy="1430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C89ADA6-927B-A601-AF60-8F5EA878EB83}"/>
              </a:ext>
            </a:extLst>
          </p:cNvPr>
          <p:cNvCxnSpPr>
            <a:cxnSpLocks/>
          </p:cNvCxnSpPr>
          <p:nvPr/>
        </p:nvCxnSpPr>
        <p:spPr>
          <a:xfrm flipV="1">
            <a:off x="1865752" y="4593637"/>
            <a:ext cx="1521653" cy="1415453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Arc 44">
            <a:extLst>
              <a:ext uri="{FF2B5EF4-FFF2-40B4-BE49-F238E27FC236}">
                <a16:creationId xmlns:a16="http://schemas.microsoft.com/office/drawing/2014/main" id="{EB397B49-A789-82F8-6E14-1A94B2544795}"/>
              </a:ext>
            </a:extLst>
          </p:cNvPr>
          <p:cNvSpPr/>
          <p:nvPr/>
        </p:nvSpPr>
        <p:spPr>
          <a:xfrm>
            <a:off x="1842243" y="5325185"/>
            <a:ext cx="515496" cy="351136"/>
          </a:xfrm>
          <a:prstGeom prst="arc">
            <a:avLst/>
          </a:prstGeom>
          <a:ln>
            <a:solidFill>
              <a:srgbClr val="7030A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F3F79A80-D38E-7FBE-9AFA-6E94D14B7F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408" y="751620"/>
            <a:ext cx="1442203" cy="1442203"/>
          </a:xfrm>
          <a:prstGeom prst="rect">
            <a:avLst/>
          </a:prstGeom>
        </p:spPr>
      </p:pic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098CA3A-815F-D7E9-81B0-6EFE43ADD0D9}"/>
              </a:ext>
            </a:extLst>
          </p:cNvPr>
          <p:cNvCxnSpPr>
            <a:cxnSpLocks/>
          </p:cNvCxnSpPr>
          <p:nvPr/>
        </p:nvCxnSpPr>
        <p:spPr>
          <a:xfrm>
            <a:off x="6218057" y="3629895"/>
            <a:ext cx="0" cy="22108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34C9900-1CB3-C339-3F4B-79A30A1357E3}"/>
              </a:ext>
            </a:extLst>
          </p:cNvPr>
          <p:cNvCxnSpPr/>
          <p:nvPr/>
        </p:nvCxnSpPr>
        <p:spPr>
          <a:xfrm>
            <a:off x="4951441" y="4703418"/>
            <a:ext cx="25226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F88D27C-7B8B-AEFE-7310-ECE15C160B7F}"/>
              </a:ext>
            </a:extLst>
          </p:cNvPr>
          <p:cNvCxnSpPr/>
          <p:nvPr/>
        </p:nvCxnSpPr>
        <p:spPr>
          <a:xfrm flipH="1">
            <a:off x="5514553" y="4703418"/>
            <a:ext cx="699739" cy="13569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2" descr="Eye Cartoon Clip Art - Transparent Background Eye Clipart, HD Png Download  , Transparent Png Image - PNGitem">
            <a:extLst>
              <a:ext uri="{FF2B5EF4-FFF2-40B4-BE49-F238E27FC236}">
                <a16:creationId xmlns:a16="http://schemas.microsoft.com/office/drawing/2014/main" id="{3F61F31D-FE07-6832-F962-9DD2D53DB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7860" y="6086703"/>
            <a:ext cx="653385" cy="352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CE9FF65-0FC4-95A1-62F1-FF2781C87312}"/>
              </a:ext>
            </a:extLst>
          </p:cNvPr>
          <p:cNvCxnSpPr>
            <a:cxnSpLocks/>
          </p:cNvCxnSpPr>
          <p:nvPr/>
        </p:nvCxnSpPr>
        <p:spPr>
          <a:xfrm flipH="1">
            <a:off x="5973944" y="4488837"/>
            <a:ext cx="1271515" cy="1430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60">
            <a:extLst>
              <a:ext uri="{FF2B5EF4-FFF2-40B4-BE49-F238E27FC236}">
                <a16:creationId xmlns:a16="http://schemas.microsoft.com/office/drawing/2014/main" id="{2103201C-C645-469E-1841-778A023877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702" y="3872535"/>
            <a:ext cx="1442203" cy="1442203"/>
          </a:xfrm>
          <a:prstGeom prst="rect">
            <a:avLst/>
          </a:prstGeom>
        </p:spPr>
      </p:pic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C7D31C7-3A33-7D30-F727-C4B80FEDF646}"/>
              </a:ext>
            </a:extLst>
          </p:cNvPr>
          <p:cNvCxnSpPr>
            <a:cxnSpLocks/>
          </p:cNvCxnSpPr>
          <p:nvPr/>
        </p:nvCxnSpPr>
        <p:spPr>
          <a:xfrm flipV="1">
            <a:off x="5716520" y="4717425"/>
            <a:ext cx="1521653" cy="1415453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Arc 62">
            <a:extLst>
              <a:ext uri="{FF2B5EF4-FFF2-40B4-BE49-F238E27FC236}">
                <a16:creationId xmlns:a16="http://schemas.microsoft.com/office/drawing/2014/main" id="{19784E76-922C-4C69-7F82-98C1C0BC2D1C}"/>
              </a:ext>
            </a:extLst>
          </p:cNvPr>
          <p:cNvSpPr/>
          <p:nvPr/>
        </p:nvSpPr>
        <p:spPr>
          <a:xfrm>
            <a:off x="5693011" y="5448973"/>
            <a:ext cx="515496" cy="351136"/>
          </a:xfrm>
          <a:prstGeom prst="arc">
            <a:avLst/>
          </a:prstGeom>
          <a:ln>
            <a:solidFill>
              <a:srgbClr val="7030A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" name="Picture 1023">
            <a:extLst>
              <a:ext uri="{FF2B5EF4-FFF2-40B4-BE49-F238E27FC236}">
                <a16:creationId xmlns:a16="http://schemas.microsoft.com/office/drawing/2014/main" id="{9D77A040-ED9F-3909-FC69-9DA87DCF2E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4767" y="3122396"/>
            <a:ext cx="1464005" cy="1464005"/>
          </a:xfrm>
          <a:prstGeom prst="rect">
            <a:avLst/>
          </a:prstGeom>
        </p:spPr>
      </p:pic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9203BB8-5C2E-EA35-43E6-194216A8F7C7}"/>
              </a:ext>
            </a:extLst>
          </p:cNvPr>
          <p:cNvCxnSpPr>
            <a:cxnSpLocks/>
          </p:cNvCxnSpPr>
          <p:nvPr/>
        </p:nvCxnSpPr>
        <p:spPr>
          <a:xfrm>
            <a:off x="10040260" y="2906942"/>
            <a:ext cx="0" cy="22108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354CAB1-7DE8-B7D5-A673-9B85D2B32C21}"/>
              </a:ext>
            </a:extLst>
          </p:cNvPr>
          <p:cNvCxnSpPr/>
          <p:nvPr/>
        </p:nvCxnSpPr>
        <p:spPr>
          <a:xfrm>
            <a:off x="8773644" y="3980465"/>
            <a:ext cx="25226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1AA38C7-7A77-5933-0D78-06AB9A14EC3B}"/>
              </a:ext>
            </a:extLst>
          </p:cNvPr>
          <p:cNvCxnSpPr/>
          <p:nvPr/>
        </p:nvCxnSpPr>
        <p:spPr>
          <a:xfrm flipH="1">
            <a:off x="9336756" y="3980465"/>
            <a:ext cx="699739" cy="13569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9" name="Picture 2" descr="Eye Cartoon Clip Art - Transparent Background Eye Clipart, HD Png Download  , Transparent Png Image - PNGitem">
            <a:extLst>
              <a:ext uri="{FF2B5EF4-FFF2-40B4-BE49-F238E27FC236}">
                <a16:creationId xmlns:a16="http://schemas.microsoft.com/office/drawing/2014/main" id="{BF2DFB86-F640-72BB-7180-70A45F82E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0063" y="5363750"/>
            <a:ext cx="653385" cy="352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89277255-B9CD-BE37-2E70-555560003F94}"/>
              </a:ext>
            </a:extLst>
          </p:cNvPr>
          <p:cNvCxnSpPr>
            <a:cxnSpLocks/>
          </p:cNvCxnSpPr>
          <p:nvPr/>
        </p:nvCxnSpPr>
        <p:spPr>
          <a:xfrm flipH="1">
            <a:off x="8781886" y="3847748"/>
            <a:ext cx="1161328" cy="4735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1414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188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Caominh Le</dc:creator>
  <cp:lastModifiedBy>Caominh Le</cp:lastModifiedBy>
  <cp:revision>1</cp:revision>
  <dcterms:created xsi:type="dcterms:W3CDTF">2022-05-10T23:36:13Z</dcterms:created>
  <dcterms:modified xsi:type="dcterms:W3CDTF">2022-05-11T00:36:43Z</dcterms:modified>
</cp:coreProperties>
</file>

<file path=docProps/thumbnail.jpeg>
</file>